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448" r:id="rId5"/>
    <p:sldId id="2477" r:id="rId6"/>
    <p:sldId id="2476" r:id="rId7"/>
    <p:sldId id="2433" r:id="rId8"/>
    <p:sldId id="2478" r:id="rId9"/>
    <p:sldId id="2468" r:id="rId10"/>
    <p:sldId id="2462" r:id="rId11"/>
    <p:sldId id="2483" r:id="rId12"/>
    <p:sldId id="2451" r:id="rId13"/>
    <p:sldId id="245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AFF04C3-61B2-4E4F-8016-2BA2501AE81A}">
          <p14:sldIdLst>
            <p14:sldId id="2448"/>
            <p14:sldId id="2477"/>
            <p14:sldId id="2476"/>
            <p14:sldId id="2433"/>
          </p14:sldIdLst>
        </p14:section>
        <p14:section name="Intro material" id="{768B3C91-E877-413E-995D-115A021C66B1}">
          <p14:sldIdLst>
            <p14:sldId id="2478"/>
            <p14:sldId id="2468"/>
            <p14:sldId id="2462"/>
          </p14:sldIdLst>
        </p14:section>
        <p14:section name="Project Prep" id="{93479193-71BF-41AA-9933-E2ED68D74220}">
          <p14:sldIdLst>
            <p14:sldId id="2483"/>
            <p14:sldId id="2451"/>
            <p14:sldId id="24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5033" autoAdjust="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93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613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4259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2.png"/><Relationship Id="rId4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riotgames.com/apis#league-v4/GET_getChallengerLeagu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Welcome to the Riot API Bootcamp!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Know more, win more.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6469DDE1-DB1D-4EBB-BF47-74001C91EA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8587" y="1588408"/>
            <a:ext cx="3428999" cy="263610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589283"/>
            <a:ext cx="5897218" cy="884238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5999" y="1359591"/>
            <a:ext cx="4681492" cy="464871"/>
          </a:xfrm>
        </p:spPr>
        <p:txBody>
          <a:bodyPr/>
          <a:lstStyle/>
          <a:p>
            <a:r>
              <a:rPr lang="en-US" dirty="0"/>
              <a:t>Karl, Rocket Scientist &amp; Data Analyst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019301"/>
            <a:ext cx="5453270" cy="411606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Past work and collaborations: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Cloud 9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NASA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Wells Fargo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Mozilla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Lockheed Martin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Air Force Research Lab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Siemens, GSK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Experience in everything from AI/ML to jet engine design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i="1" dirty="0"/>
              <a:t>“Solve difficult problems with novel methods, by any means necessary”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68EA1E3-151A-4D52-B14A-7488C3C90935}"/>
              </a:ext>
            </a:extLst>
          </p:cNvPr>
          <p:cNvGrpSpPr/>
          <p:nvPr/>
        </p:nvGrpSpPr>
        <p:grpSpPr>
          <a:xfrm>
            <a:off x="3111232" y="4267268"/>
            <a:ext cx="2025818" cy="397435"/>
            <a:chOff x="3070272" y="4528463"/>
            <a:chExt cx="2025818" cy="397435"/>
          </a:xfrm>
        </p:grpSpPr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F7B34DCD-CD9B-45D7-9B25-DBE17831F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0272" y="4528463"/>
              <a:ext cx="397435" cy="397435"/>
            </a:xfrm>
            <a:prstGeom prst="rect">
              <a:avLst/>
            </a:prstGeom>
          </p:spPr>
        </p:pic>
        <p:sp>
          <p:nvSpPr>
            <p:cNvPr id="27" name="Content Placeholder 8">
              <a:extLst>
                <a:ext uri="{FF2B5EF4-FFF2-40B4-BE49-F238E27FC236}">
                  <a16:creationId xmlns:a16="http://schemas.microsoft.com/office/drawing/2014/main" id="{FAA99AAE-6DE2-4BB8-8F33-93F0BECF0B71}"/>
                </a:ext>
              </a:extLst>
            </p:cNvPr>
            <p:cNvSpPr txBox="1">
              <a:spLocks/>
            </p:cNvSpPr>
            <p:nvPr/>
          </p:nvSpPr>
          <p:spPr>
            <a:xfrm>
              <a:off x="3423785" y="4565341"/>
              <a:ext cx="1672305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@LoL-Genius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F026EF2-9050-435B-9734-0FC5711BEEE6}"/>
              </a:ext>
            </a:extLst>
          </p:cNvPr>
          <p:cNvGrpSpPr/>
          <p:nvPr/>
        </p:nvGrpSpPr>
        <p:grpSpPr>
          <a:xfrm>
            <a:off x="1187346" y="4692600"/>
            <a:ext cx="3288693" cy="397435"/>
            <a:chOff x="1573765" y="3114640"/>
            <a:chExt cx="3288693" cy="397435"/>
          </a:xfrm>
        </p:grpSpPr>
        <p:pic>
          <p:nvPicPr>
            <p:cNvPr id="34" name="Graphic 33" descr="Envelope outline">
              <a:extLst>
                <a:ext uri="{FF2B5EF4-FFF2-40B4-BE49-F238E27FC236}">
                  <a16:creationId xmlns:a16="http://schemas.microsoft.com/office/drawing/2014/main" id="{99C56B6C-7663-46E4-8CC0-414CC00B3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73765" y="3114640"/>
              <a:ext cx="397435" cy="397435"/>
            </a:xfrm>
            <a:prstGeom prst="rect">
              <a:avLst/>
            </a:prstGeom>
          </p:spPr>
        </p:pic>
        <p:sp>
          <p:nvSpPr>
            <p:cNvPr id="35" name="Content Placeholder 8">
              <a:extLst>
                <a:ext uri="{FF2B5EF4-FFF2-40B4-BE49-F238E27FC236}">
                  <a16:creationId xmlns:a16="http://schemas.microsoft.com/office/drawing/2014/main" id="{45943775-0AB4-4C3D-8A0B-8D0480BD33ED}"/>
                </a:ext>
              </a:extLst>
            </p:cNvPr>
            <p:cNvSpPr txBox="1">
              <a:spLocks/>
            </p:cNvSpPr>
            <p:nvPr/>
          </p:nvSpPr>
          <p:spPr>
            <a:xfrm>
              <a:off x="1900177" y="3151107"/>
              <a:ext cx="2962281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417devops@gmail.com</a:t>
              </a:r>
              <a:endParaRPr lang="en-US" sz="1400" dirty="0"/>
            </a:p>
          </p:txBody>
        </p:sp>
      </p:grpSp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0454E4EF-8131-4933-B482-9ABCA845B41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63" t="10037" r="71292" b="12481"/>
          <a:stretch/>
        </p:blipFill>
        <p:spPr>
          <a:xfrm>
            <a:off x="1187347" y="4267680"/>
            <a:ext cx="397435" cy="397435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656607C3-1878-4AF9-B577-0753142C32CC}"/>
              </a:ext>
            </a:extLst>
          </p:cNvPr>
          <p:cNvSpPr txBox="1">
            <a:spLocks/>
          </p:cNvSpPr>
          <p:nvPr/>
        </p:nvSpPr>
        <p:spPr>
          <a:xfrm>
            <a:off x="1531514" y="4304146"/>
            <a:ext cx="1471275" cy="324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>
                <a:cs typeface="Biome Light" panose="020B0303030204020804" pitchFamily="34" charset="0"/>
              </a:rPr>
              <a:t>RebirthNA#2359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60047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3">
            <a:extLst>
              <a:ext uri="{FF2B5EF4-FFF2-40B4-BE49-F238E27FC236}">
                <a16:creationId xmlns:a16="http://schemas.microsoft.com/office/drawing/2014/main" id="{FAAB2787-6A77-4A87-993D-DDAF92418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07" y="137828"/>
            <a:ext cx="11002962" cy="823913"/>
          </a:xfrm>
        </p:spPr>
        <p:txBody>
          <a:bodyPr>
            <a:normAutofit/>
          </a:bodyPr>
          <a:lstStyle/>
          <a:p>
            <a:r>
              <a:rPr lang="en-US" dirty="0"/>
              <a:t>Bootcamp syllabus</a:t>
            </a:r>
            <a:endParaRPr lang="en-US" sz="4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C2F439-9B68-4159-977F-8EC563FB15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sp>
        <p:nvSpPr>
          <p:cNvPr id="30" name="Content Placeholder 8">
            <a:extLst>
              <a:ext uri="{FF2B5EF4-FFF2-40B4-BE49-F238E27FC236}">
                <a16:creationId xmlns:a16="http://schemas.microsoft.com/office/drawing/2014/main" id="{5C12B582-4121-4C67-B97E-57C2483E5DF1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10 games for an account and determine the game duration(s)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B6DF69EF-9180-4968-B3E2-7932CBF1CEBA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0CF4C852-711F-4515-890D-F1A7EB6316FC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9C2F24-9DFF-41BF-B26E-89FF13855044}"/>
              </a:ext>
            </a:extLst>
          </p:cNvPr>
          <p:cNvSpPr/>
          <p:nvPr/>
        </p:nvSpPr>
        <p:spPr>
          <a:xfrm>
            <a:off x="377632" y="4527611"/>
            <a:ext cx="6174088" cy="8966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095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Module 4: Single Endpoint Data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API BOOTCAMP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Slide Deck</a:t>
            </a:r>
          </a:p>
        </p:txBody>
      </p:sp>
    </p:spTree>
    <p:extLst>
      <p:ext uri="{BB962C8B-B14F-4D97-AF65-F5344CB8AC3E}">
        <p14:creationId xmlns:p14="http://schemas.microsoft.com/office/powerpoint/2010/main" val="3702810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65279"/>
            <a:ext cx="5251450" cy="1661297"/>
          </a:xfrm>
        </p:spPr>
        <p:txBody>
          <a:bodyPr>
            <a:noAutofit/>
          </a:bodyPr>
          <a:lstStyle/>
          <a:p>
            <a:r>
              <a:rPr lang="en-US" sz="4400" dirty="0"/>
              <a:t>Module 4: Small Scale Data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0420" r="20420"/>
          <a:stretch/>
        </p:blipFill>
        <p:spPr>
          <a:xfrm>
            <a:off x="0" y="0"/>
            <a:ext cx="6096000" cy="6867922"/>
          </a:xfr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56CAF1-214F-4566-9B0D-DACA1063E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F1544E0-EC3C-4241-95E5-FD6AD26BDF5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4398645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 startAt="4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10 games for an account and determine the game duration(s)</a:t>
            </a:r>
          </a:p>
        </p:txBody>
      </p:sp>
    </p:spTree>
    <p:extLst>
      <p:ext uri="{BB962C8B-B14F-4D97-AF65-F5344CB8AC3E}">
        <p14:creationId xmlns:p14="http://schemas.microsoft.com/office/powerpoint/2010/main" val="847896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7854" y="489699"/>
            <a:ext cx="5533389" cy="990564"/>
          </a:xfrm>
        </p:spPr>
        <p:txBody>
          <a:bodyPr/>
          <a:lstStyle/>
          <a:p>
            <a:r>
              <a:rPr lang="en-US" sz="4000" dirty="0"/>
              <a:t>Use case explanations</a:t>
            </a:r>
            <a:endParaRPr lang="en-US" sz="6000" b="1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01305" y="1633491"/>
            <a:ext cx="5547964" cy="4581582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Small-scale data typically means: </a:t>
            </a:r>
          </a:p>
          <a:p>
            <a:pPr lvl="1">
              <a:lnSpc>
                <a:spcPct val="9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1 account</a:t>
            </a:r>
          </a:p>
          <a:p>
            <a:pPr lvl="1">
              <a:lnSpc>
                <a:spcPct val="9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One or two endpoints</a:t>
            </a:r>
          </a:p>
          <a:p>
            <a:pPr lvl="1">
              <a:lnSpc>
                <a:spcPct val="9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Focus is on detailed data</a:t>
            </a:r>
          </a:p>
          <a:p>
            <a:pPr marL="457200" lvl="1" indent="0">
              <a:lnSpc>
                <a:spcPct val="90000"/>
              </a:lnSpc>
              <a:buNone/>
            </a:pP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Use case examples: </a:t>
            </a:r>
          </a:p>
          <a:p>
            <a:pPr lvl="1">
              <a:lnSpc>
                <a:spcPct val="9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In-depth match analysis</a:t>
            </a:r>
          </a:p>
          <a:p>
            <a:pPr lvl="1">
              <a:lnSpc>
                <a:spcPct val="9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Leaderboards</a:t>
            </a:r>
          </a:p>
          <a:p>
            <a:pPr lvl="1">
              <a:lnSpc>
                <a:spcPct val="9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Tracking player progression</a:t>
            </a:r>
          </a:p>
          <a:p>
            <a:pPr>
              <a:lnSpc>
                <a:spcPct val="90000"/>
              </a:lnSpc>
            </a:pPr>
            <a:endParaRPr lang="en-US" sz="18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Checking your pr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ofile on a stats website is the most common application of small-scale data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(the Riot API gives more than what they show you though!)</a:t>
            </a:r>
            <a:endParaRPr lang="en-US" sz="18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026" name="Picture 2" descr="League of Legends Discussion Thread - Games - Turtle Rock ...">
            <a:extLst>
              <a:ext uri="{FF2B5EF4-FFF2-40B4-BE49-F238E27FC236}">
                <a16:creationId xmlns:a16="http://schemas.microsoft.com/office/drawing/2014/main" id="{74A0FF99-4B1A-4B9C-B7DC-E987CB31D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762" y="489699"/>
            <a:ext cx="2964012" cy="1926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nven Global - The Esports Company">
            <a:extLst>
              <a:ext uri="{FF2B5EF4-FFF2-40B4-BE49-F238E27FC236}">
                <a16:creationId xmlns:a16="http://schemas.microsoft.com/office/drawing/2014/main" id="{EA6B1D3B-B5EB-4628-B27F-BCB37B7AFA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2948" y="3196592"/>
            <a:ext cx="1410103" cy="1410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litz App: The League of Legends tool that does it all ...">
            <a:extLst>
              <a:ext uri="{FF2B5EF4-FFF2-40B4-BE49-F238E27FC236}">
                <a16:creationId xmlns:a16="http://schemas.microsoft.com/office/drawing/2014/main" id="{49D87382-88DB-4073-BEE9-B5DEEE3AE4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57" t="38984" r="25937" b="38162"/>
          <a:stretch/>
        </p:blipFill>
        <p:spPr bwMode="auto">
          <a:xfrm>
            <a:off x="1084580" y="5387225"/>
            <a:ext cx="3009900" cy="98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9098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46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200" kern="1200" spc="3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Small scale data example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EA0DDB0C-8226-4D2B-B945-8678F28AE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51164" y="586822"/>
            <a:ext cx="6002636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800" b="1" dirty="0"/>
              <a:t>DEMONSTRATION with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solidFill>
                  <a:schemeClr val="accent5">
                    <a:lumMod val="50000"/>
                    <a:lumOff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/lol/league/v4/</a:t>
            </a:r>
            <a:r>
              <a:rPr lang="en-US" sz="2000" dirty="0" err="1">
                <a:solidFill>
                  <a:schemeClr val="accent5">
                    <a:lumMod val="50000"/>
                    <a:lumOff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challengerleagues</a:t>
            </a:r>
            <a:r>
              <a:rPr lang="en-US" sz="2000" dirty="0">
                <a:solidFill>
                  <a:schemeClr val="accent5">
                    <a:lumMod val="50000"/>
                    <a:lumOff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/by-queue/{queue}</a:t>
            </a:r>
            <a:endParaRPr lang="en-US" sz="2000" dirty="0">
              <a:solidFill>
                <a:schemeClr val="accent5">
                  <a:lumMod val="50000"/>
                  <a:lumOff val="50000"/>
                </a:schemeClr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1800" i="1" dirty="0">
              <a:solidFill>
                <a:schemeClr val="accent5">
                  <a:lumMod val="50000"/>
                  <a:lumOff val="50000"/>
                </a:schemeClr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800" i="1" dirty="0"/>
              <a:t>Request challenger ladder, look at entries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A0B0C6-9B1A-448B-90A2-241189304B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5572"/>
          <a:stretch/>
        </p:blipFill>
        <p:spPr>
          <a:xfrm>
            <a:off x="554415" y="2765007"/>
            <a:ext cx="11167447" cy="3280778"/>
          </a:xfrm>
          <a:prstGeom prst="rect">
            <a:avLst/>
          </a:prstGeo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5832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9</a:t>
            </a:fld>
            <a:endParaRPr lang="en-US" dirty="0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332ED7B7-8969-4C48-98AD-1225ABB0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65279"/>
            <a:ext cx="5251450" cy="1661297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Project-4 Info</a:t>
            </a:r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953368C4-2239-4E85-A00D-B68F73DDB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5B688D3-27B7-46BE-A359-525F51A0794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4398645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dirty="0"/>
              <a:t>Task List: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i="1" dirty="0"/>
              <a:t>Request last 10 games for an account 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i="1" dirty="0"/>
              <a:t>Determine the most common champion(s)</a:t>
            </a:r>
          </a:p>
        </p:txBody>
      </p:sp>
    </p:spTree>
    <p:extLst>
      <p:ext uri="{BB962C8B-B14F-4D97-AF65-F5344CB8AC3E}">
        <p14:creationId xmlns:p14="http://schemas.microsoft.com/office/powerpoint/2010/main" val="29447653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3D9F223-918A-45AF-9B53-56AB9E5E2182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16c05727-aa75-4e4a-9b5f-8a80a1165891"/>
    <ds:schemaRef ds:uri="http://schemas.microsoft.com/office/infopath/2007/PartnerControls"/>
    <ds:schemaRef ds:uri="71af3243-3dd4-4a8d-8c0d-dd76da1f02a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880</TotalTime>
  <Words>571</Words>
  <Application>Microsoft Office PowerPoint</Application>
  <PresentationFormat>Widescreen</PresentationFormat>
  <Paragraphs>100</Paragraphs>
  <Slides>10</Slides>
  <Notes>4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Office Theme</vt:lpstr>
      <vt:lpstr>Welcome to the Riot API Bootcamp!</vt:lpstr>
      <vt:lpstr>What is the purpose of this course?</vt:lpstr>
      <vt:lpstr>Who am i?</vt:lpstr>
      <vt:lpstr>Bootcamp syllabus</vt:lpstr>
      <vt:lpstr>Module 4: Single Endpoint Data</vt:lpstr>
      <vt:lpstr>Module 4: Small Scale Data</vt:lpstr>
      <vt:lpstr>Use case explanations</vt:lpstr>
      <vt:lpstr>Small scale data example</vt:lpstr>
      <vt:lpstr>Project-4 Info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compute</cp:lastModifiedBy>
  <cp:revision>58</cp:revision>
  <dcterms:created xsi:type="dcterms:W3CDTF">2020-12-14T19:35:28Z</dcterms:created>
  <dcterms:modified xsi:type="dcterms:W3CDTF">2022-02-15T23:34:08Z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